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0"/>
  </p:notesMasterIdLst>
  <p:sldIdLst>
    <p:sldId id="256" r:id="rId2"/>
    <p:sldId id="947" r:id="rId3"/>
    <p:sldId id="762" r:id="rId4"/>
    <p:sldId id="471" r:id="rId5"/>
    <p:sldId id="763" r:id="rId6"/>
    <p:sldId id="579" r:id="rId7"/>
    <p:sldId id="563" r:id="rId8"/>
    <p:sldId id="955" r:id="rId9"/>
    <p:sldId id="956" r:id="rId10"/>
    <p:sldId id="664" r:id="rId11"/>
    <p:sldId id="564" r:id="rId12"/>
    <p:sldId id="672" r:id="rId13"/>
    <p:sldId id="566" r:id="rId14"/>
    <p:sldId id="565" r:id="rId15"/>
    <p:sldId id="740" r:id="rId16"/>
    <p:sldId id="741" r:id="rId17"/>
    <p:sldId id="499" r:id="rId18"/>
    <p:sldId id="508" r:id="rId19"/>
    <p:sldId id="520" r:id="rId20"/>
    <p:sldId id="557" r:id="rId21"/>
    <p:sldId id="841" r:id="rId22"/>
    <p:sldId id="667" r:id="rId23"/>
    <p:sldId id="681" r:id="rId24"/>
    <p:sldId id="668" r:id="rId25"/>
    <p:sldId id="669" r:id="rId26"/>
    <p:sldId id="584" r:id="rId27"/>
    <p:sldId id="703" r:id="rId28"/>
    <p:sldId id="825" r:id="rId29"/>
    <p:sldId id="671" r:id="rId30"/>
    <p:sldId id="870" r:id="rId31"/>
    <p:sldId id="569" r:id="rId32"/>
    <p:sldId id="708" r:id="rId33"/>
    <p:sldId id="872" r:id="rId34"/>
    <p:sldId id="871" r:id="rId35"/>
    <p:sldId id="662" r:id="rId36"/>
    <p:sldId id="578" r:id="rId37"/>
    <p:sldId id="510" r:id="rId38"/>
    <p:sldId id="663" r:id="rId39"/>
    <p:sldId id="549" r:id="rId40"/>
    <p:sldId id="577" r:id="rId41"/>
    <p:sldId id="572" r:id="rId42"/>
    <p:sldId id="598" r:id="rId43"/>
    <p:sldId id="826" r:id="rId44"/>
    <p:sldId id="551" r:id="rId45"/>
    <p:sldId id="869" r:id="rId46"/>
    <p:sldId id="690" r:id="rId47"/>
    <p:sldId id="518" r:id="rId48"/>
    <p:sldId id="587" r:id="rId49"/>
    <p:sldId id="591" r:id="rId50"/>
    <p:sldId id="590" r:id="rId51"/>
    <p:sldId id="588" r:id="rId52"/>
    <p:sldId id="589" r:id="rId53"/>
    <p:sldId id="764" r:id="rId54"/>
    <p:sldId id="770" r:id="rId55"/>
    <p:sldId id="771" r:id="rId56"/>
    <p:sldId id="597" r:id="rId57"/>
    <p:sldId id="765" r:id="rId58"/>
    <p:sldId id="766" r:id="rId59"/>
    <p:sldId id="950" r:id="rId60"/>
    <p:sldId id="951" r:id="rId61"/>
    <p:sldId id="553" r:id="rId62"/>
    <p:sldId id="896" r:id="rId63"/>
    <p:sldId id="875" r:id="rId64"/>
    <p:sldId id="784" r:id="rId65"/>
    <p:sldId id="730" r:id="rId66"/>
    <p:sldId id="952" r:id="rId67"/>
    <p:sldId id="953" r:id="rId68"/>
    <p:sldId id="954" r:id="rId69"/>
    <p:sldId id="786" r:id="rId70"/>
    <p:sldId id="787" r:id="rId71"/>
    <p:sldId id="785" r:id="rId72"/>
    <p:sldId id="930" r:id="rId73"/>
    <p:sldId id="788" r:id="rId74"/>
    <p:sldId id="514" r:id="rId75"/>
    <p:sldId id="602" r:id="rId76"/>
    <p:sldId id="876" r:id="rId77"/>
    <p:sldId id="877" r:id="rId78"/>
    <p:sldId id="603" r:id="rId79"/>
    <p:sldId id="897" r:id="rId80"/>
    <p:sldId id="878" r:id="rId81"/>
    <p:sldId id="932" r:id="rId82"/>
    <p:sldId id="898" r:id="rId83"/>
    <p:sldId id="931" r:id="rId84"/>
    <p:sldId id="879" r:id="rId85"/>
    <p:sldId id="881" r:id="rId86"/>
    <p:sldId id="885" r:id="rId87"/>
    <p:sldId id="886" r:id="rId88"/>
    <p:sldId id="882" r:id="rId89"/>
    <p:sldId id="883" r:id="rId90"/>
    <p:sldId id="888" r:id="rId91"/>
    <p:sldId id="887" r:id="rId92"/>
    <p:sldId id="889" r:id="rId93"/>
    <p:sldId id="744" r:id="rId94"/>
    <p:sldId id="724" r:id="rId95"/>
    <p:sldId id="894" r:id="rId96"/>
    <p:sldId id="890" r:id="rId97"/>
    <p:sldId id="891" r:id="rId98"/>
    <p:sldId id="895" r:id="rId99"/>
    <p:sldId id="619" r:id="rId100"/>
    <p:sldId id="698" r:id="rId101"/>
    <p:sldId id="699" r:id="rId102"/>
    <p:sldId id="900" r:id="rId103"/>
    <p:sldId id="899" r:id="rId104"/>
    <p:sldId id="775" r:id="rId105"/>
    <p:sldId id="805" r:id="rId106"/>
    <p:sldId id="806" r:id="rId107"/>
    <p:sldId id="901" r:id="rId108"/>
    <p:sldId id="902" r:id="rId109"/>
    <p:sldId id="903" r:id="rId110"/>
    <p:sldId id="907" r:id="rId111"/>
    <p:sldId id="904" r:id="rId112"/>
    <p:sldId id="905" r:id="rId113"/>
    <p:sldId id="908" r:id="rId114"/>
    <p:sldId id="909" r:id="rId115"/>
    <p:sldId id="910" r:id="rId116"/>
    <p:sldId id="934" r:id="rId117"/>
    <p:sldId id="911" r:id="rId118"/>
    <p:sldId id="935" r:id="rId119"/>
    <p:sldId id="912" r:id="rId120"/>
    <p:sldId id="936" r:id="rId121"/>
    <p:sldId id="913" r:id="rId122"/>
    <p:sldId id="948" r:id="rId123"/>
    <p:sldId id="914" r:id="rId124"/>
    <p:sldId id="915" r:id="rId125"/>
    <p:sldId id="916" r:id="rId126"/>
    <p:sldId id="917" r:id="rId127"/>
    <p:sldId id="918" r:id="rId128"/>
    <p:sldId id="919" r:id="rId129"/>
    <p:sldId id="920" r:id="rId130"/>
    <p:sldId id="949" r:id="rId131"/>
    <p:sldId id="921" r:id="rId132"/>
    <p:sldId id="778" r:id="rId133"/>
    <p:sldId id="938" r:id="rId134"/>
    <p:sldId id="937" r:id="rId135"/>
    <p:sldId id="939" r:id="rId136"/>
    <p:sldId id="924" r:id="rId137"/>
    <p:sldId id="940" r:id="rId138"/>
    <p:sldId id="927" r:id="rId139"/>
    <p:sldId id="928" r:id="rId140"/>
    <p:sldId id="941" r:id="rId141"/>
    <p:sldId id="929" r:id="rId142"/>
    <p:sldId id="942" r:id="rId143"/>
    <p:sldId id="874" r:id="rId144"/>
    <p:sldId id="943" r:id="rId145"/>
    <p:sldId id="944" r:id="rId146"/>
    <p:sldId id="945" r:id="rId147"/>
    <p:sldId id="946" r:id="rId148"/>
    <p:sldId id="550" r:id="rId14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2"/>
            <p14:sldId id="471"/>
            <p14:sldId id="763"/>
            <p14:sldId id="579"/>
            <p14:sldId id="563"/>
            <p14:sldId id="955"/>
            <p14:sldId id="956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950"/>
            <p14:sldId id="951"/>
            <p14:sldId id="553"/>
            <p14:sldId id="896"/>
            <p14:sldId id="875"/>
            <p14:sldId id="784"/>
            <p14:sldId id="730"/>
            <p14:sldId id="952"/>
            <p14:sldId id="953"/>
            <p14:sldId id="954"/>
            <p14:sldId id="786"/>
            <p14:sldId id="787"/>
            <p14:sldId id="785"/>
            <p14:sldId id="930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932"/>
            <p14:sldId id="898"/>
            <p14:sldId id="931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911"/>
            <p14:sldId id="935"/>
            <p14:sldId id="912"/>
            <p14:sldId id="936"/>
            <p14:sldId id="913"/>
            <p14:sldId id="948"/>
            <p14:sldId id="914"/>
            <p14:sldId id="915"/>
            <p14:sldId id="916"/>
            <p14:sldId id="917"/>
            <p14:sldId id="918"/>
            <p14:sldId id="919"/>
            <p14:sldId id="920"/>
            <p14:sldId id="949"/>
            <p14:sldId id="921"/>
            <p14:sldId id="778"/>
            <p14:sldId id="938"/>
            <p14:sldId id="937"/>
            <p14:sldId id="939"/>
            <p14:sldId id="924"/>
            <p14:sldId id="940"/>
            <p14:sldId id="927"/>
            <p14:sldId id="928"/>
            <p14:sldId id="941"/>
            <p14:sldId id="929"/>
            <p14:sldId id="942"/>
            <p14:sldId id="874"/>
            <p14:sldId id="943"/>
            <p14:sldId id="944"/>
            <p14:sldId id="945"/>
            <p14:sldId id="9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025249"/>
    <a:srgbClr val="EF7D1D"/>
    <a:srgbClr val="EB544F"/>
    <a:srgbClr val="B58900"/>
    <a:srgbClr val="57B98F"/>
    <a:srgbClr val="D6A08C"/>
    <a:srgbClr val="41719C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7"/>
    <p:restoredTop sz="96853" autoAdjust="0"/>
  </p:normalViewPr>
  <p:slideViewPr>
    <p:cSldViewPr snapToGrid="0" snapToObjects="1">
      <p:cViewPr varScale="1">
        <p:scale>
          <a:sx n="127" d="100"/>
          <a:sy n="127" d="100"/>
        </p:scale>
        <p:origin x="208" y="226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01.11.19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14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09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7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22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65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418669" y="816188"/>
            <a:ext cx="9905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4.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916015" y="4554593"/>
            <a:ext cx="5866323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377138" y="3333304"/>
            <a:ext cx="5152871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praktische Einführung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326984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PAllProjectMgmtApplicationTests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 (@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Ignore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entfernen)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55194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hinzufügen</a:t>
            </a:r>
            <a:endParaRPr lang="de-DE" i="1" dirty="0"/>
          </a:p>
          <a:p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bekommt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73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3: Registrieren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einer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registriert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beim Erzeugen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B83ACF-798F-E440-A225-4A4B6359E721}"/>
              </a:ext>
            </a:extLst>
          </p:cNvPr>
          <p:cNvSpPr/>
          <p:nvPr/>
        </p:nvSpPr>
        <p:spPr>
          <a:xfrm>
            <a:off x="1793474" y="2860959"/>
            <a:ext cx="4953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b="1" i="1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473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159283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EDD13-6C8F-FD4D-A6CC-C5DCC0C7AD36}"/>
              </a:ext>
            </a:extLst>
          </p:cNvPr>
          <p:cNvSpPr/>
          <p:nvPr/>
        </p:nvSpPr>
        <p:spPr>
          <a:xfrm>
            <a:off x="2236411" y="3240157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useEntityGraph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6678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08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REST-Zugriffe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 (s. TODOs dort)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musst Du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hinzufügen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kannst Du deinen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um die User-Objekte zu laden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Überprüfe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ob die Zugriffe auf den User-Service reduziert werden, dazu am Besten in deinem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entsprechende Log-Ausgaben einbauen.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UserService-Application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loggt alle Anfragen auf ihrer Konsole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20118733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641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Datenbank-Zugriffe optimieren</a:t>
            </a:r>
          </a:p>
          <a:p>
            <a:pPr>
              <a:lnSpc>
                <a:spcPct val="120000"/>
              </a:lnSpc>
            </a:pPr>
            <a:r>
              <a:rPr lang="de-DE" sz="2000" u="sng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Kopiere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code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/material/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ProjectRepository.java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deinen Workspace und ersetze die bestehende Klasse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nh.graphql.projectmgmt.domain.ProjectRepository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Übung 1 haben wir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am Query implementiert.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diesen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sollst Du nun jeweils prüfen ob im Query das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und/oder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category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'-Feld enthalten ist und die Informationen an die Aufrufe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ProjectRepository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deine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funktionieren, kannst Du dir den fertigen Stand aus ___ kopieren.</a:t>
            </a:r>
            <a:b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jeweils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Hibernate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generierten SQL-Aufrufe kannst Du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der Konsole kontrollieren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8350936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3629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Methoden an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-Klasse entsprechen Feld-Namen im Objekt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Argumente werden als Java-Parameter übergeben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ebenfalls als Argument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für eigene Typen gebaut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Parameter an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Themen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Habt ihr Fragen? Was sollen wir uns noch anschauen?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8343995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12598" y="377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30438217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88798" y="3979753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46807323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7594265" y="5719377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27808023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4155994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wjax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2516981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6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26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41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4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91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Ausblick, Fragen, Diskussionen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weiterentwickelt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konsumiert nur explizit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abgefragte Daten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eigenen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81" y="2846535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(URL steht auf der Tafel)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http://</a:t>
            </a:r>
            <a:r>
              <a:rPr lang="de-DE" sz="2400" i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SIEHE_TAFEL</a:t>
            </a:r>
            <a:r>
              <a:rPr lang="de-DE" sz="2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.ngrok.io</a:t>
            </a: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deren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32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"nur"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Framework, kein Server, kein DI, o.ä.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Aussage, wie es mit JEE / Spring integriert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gibt aber Beispiele und weitere Projekte dafür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 und konfigurieren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komplexe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5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947405" y="5428299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Direktive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422018" y="5102919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06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implementieren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mit Schema verbinden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(einbinden sehen wir uns später an)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 "online": Klonen des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Git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Repositorys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https://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nilshartmann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-java-workshop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 "offline": Der USB-Stick 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Für den Fall, dass das W-LAN nicht funktioniert, findet ihr alles Notwendige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 dem USB-Stick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835AB16-1820-6945-BEFC-DFC434F9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395060"/>
            <a:ext cx="4378131" cy="158187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6417853-1418-BB41-8784-2371C898C23B}"/>
              </a:ext>
            </a:extLst>
          </p:cNvPr>
          <p:cNvSpPr/>
          <p:nvPr/>
        </p:nvSpPr>
        <p:spPr>
          <a:xfrm>
            <a:off x="5525107" y="2822511"/>
            <a:ext cx="4953000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(Spring, ...)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4B03B5C-3C19-0D42-9852-99BBF2D3285D}"/>
              </a:ext>
            </a:extLst>
          </p:cNvPr>
          <p:cNvCxnSpPr>
            <a:cxnSpLocks/>
          </p:cNvCxnSpPr>
          <p:nvPr/>
        </p:nvCxnSpPr>
        <p:spPr>
          <a:xfrm flipH="1" flipV="1">
            <a:off x="4161453" y="2897518"/>
            <a:ext cx="1363654" cy="11372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9D707DF-067A-5F4F-BE45-4576E412D27B}"/>
              </a:ext>
            </a:extLst>
          </p:cNvPr>
          <p:cNvCxnSpPr>
            <a:cxnSpLocks/>
          </p:cNvCxnSpPr>
          <p:nvPr/>
        </p:nvCxnSpPr>
        <p:spPr>
          <a:xfrm flipH="1" flipV="1">
            <a:off x="4161453" y="2589428"/>
            <a:ext cx="1363654" cy="42181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BAB070C-C441-8648-AAF2-152609BCE830}"/>
              </a:ext>
            </a:extLst>
          </p:cNvPr>
          <p:cNvCxnSpPr>
            <a:cxnSpLocks/>
          </p:cNvCxnSpPr>
          <p:nvPr/>
        </p:nvCxnSpPr>
        <p:spPr>
          <a:xfrm flipH="1">
            <a:off x="4161453" y="3011242"/>
            <a:ext cx="1363654" cy="15240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B6D2076-A7C1-C24E-8D79-A6FE0CEB5EFC}"/>
              </a:ext>
            </a:extLst>
          </p:cNvPr>
          <p:cNvCxnSpPr>
            <a:cxnSpLocks/>
          </p:cNvCxnSpPr>
          <p:nvPr/>
        </p:nvCxnSpPr>
        <p:spPr>
          <a:xfrm flipH="1">
            <a:off x="3961017" y="3471732"/>
            <a:ext cx="15640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00EB86EE-EC60-2041-9EDC-0B56E66CB6A4}"/>
              </a:ext>
            </a:extLst>
          </p:cNvPr>
          <p:cNvSpPr/>
          <p:nvPr/>
        </p:nvSpPr>
        <p:spPr>
          <a:xfrm>
            <a:off x="5525107" y="3259899"/>
            <a:ext cx="4953000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 Repository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AC8ECFE-C1CA-3D45-81A0-B6C654A94EAC}"/>
              </a:ext>
            </a:extLst>
          </p:cNvPr>
          <p:cNvSpPr txBox="1"/>
          <p:nvPr/>
        </p:nvSpPr>
        <p:spPr>
          <a:xfrm>
            <a:off x="203200" y="4373264"/>
            <a:ext cx="9906000" cy="302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workshop.zip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auspacken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"Euer"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-user-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auspacken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-Aufrufen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):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Entweder mit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–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den Pfad zum ausgepackten Verzeichnis übergeben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nils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gradle-home-macos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oder: Umgebungsvariable 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GRADLE_USER_HOME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 dem Pfad setzen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5645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 "offline":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User Home setzen - IDEA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9B964C9-75E2-F74B-B7D5-6D1065E6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03" y="1643427"/>
            <a:ext cx="6224595" cy="49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83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 "offline":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User Home setzen -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BDC0937-9357-9243-95DE-D627BC2D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082" y="1654839"/>
            <a:ext cx="5545836" cy="50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326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80236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1011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453839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D04397-C1CC-3746-AB11-58F4749B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74222"/>
            <a:ext cx="4118644" cy="3160429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</p:cNvCxnSpPr>
          <p:nvPr/>
        </p:nvCxnSpPr>
        <p:spPr>
          <a:xfrm flipH="1">
            <a:off x="4348515" y="3999216"/>
            <a:ext cx="807686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348515" y="3986064"/>
            <a:ext cx="850020" cy="38950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297108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646170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23735" y="3731072"/>
            <a:ext cx="1574800" cy="2549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085865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Service API: http://localhost:5010/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442817"/>
            <a:ext cx="4953000" cy="958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IDE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starten oder per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008C7B9-5E1B-5B43-8E8E-2D27B851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74222"/>
            <a:ext cx="4118644" cy="3160429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83821" y="4643613"/>
            <a:ext cx="291013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 flipV="1">
            <a:off x="2853733" y="5275385"/>
            <a:ext cx="2440223" cy="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1419B27C-4048-A344-8F25-C846331E72BA}"/>
              </a:ext>
            </a:extLst>
          </p:cNvPr>
          <p:cNvSpPr/>
          <p:nvPr/>
        </p:nvSpPr>
        <p:spPr>
          <a:xfrm>
            <a:off x="1254453" y="5116823"/>
            <a:ext cx="159927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FD1E02-8A92-F04C-A76A-98966712CABF}"/>
              </a:ext>
            </a:extLst>
          </p:cNvPr>
          <p:cNvSpPr/>
          <p:nvPr/>
        </p:nvSpPr>
        <p:spPr>
          <a:xfrm>
            <a:off x="1254452" y="4505024"/>
            <a:ext cx="112936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2EF849-C931-1F4A-A61C-C29AD8341C4A}"/>
              </a:ext>
            </a:extLst>
          </p:cNvPr>
          <p:cNvSpPr/>
          <p:nvPr/>
        </p:nvSpPr>
        <p:spPr>
          <a:xfrm>
            <a:off x="305768" y="5938259"/>
            <a:ext cx="7823347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Beim Ausführen von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bei Bedarf dran denken, das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User Home zu setzen!</a:t>
            </a:r>
            <a:b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...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5262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  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Diesen Prozess könnt ihr die ganze Zeit laufen lassen</a:t>
            </a:r>
            <a:br>
              <a:rPr lang="de-DE" sz="1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Zum Testen, ob Prozess läuft: </a:t>
            </a:r>
            <a:r>
              <a:rPr lang="de-DE" sz="1400" dirty="0">
                <a:solidFill>
                  <a:srgbClr val="9E60B8"/>
                </a:solidFill>
                <a:latin typeface="Source Sans Pro" charset="0"/>
              </a:rPr>
              <a:t>http://localhost:5010/</a:t>
            </a:r>
            <a:r>
              <a:rPr lang="de-DE" sz="1400" dirty="0" err="1">
                <a:solidFill>
                  <a:srgbClr val="9E60B8"/>
                </a:solidFill>
                <a:latin typeface="Source Sans Pro" charset="0"/>
              </a:rPr>
              <a:t>users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-Projekt 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/backend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Eurer IDE öffnen: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File -&gt; Import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IDEA: Import Project -&gt; Import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Model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Backend starten: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Klasse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nh.graphql.projectmgmt.ProjectMgmtApplication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Nach dem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Ändern&amp;Compilieren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Server automatisch neugestartet werden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</a:t>
            </a:r>
            <a:r>
              <a:rPr lang="de-DE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http://localhost:5000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erreichbar sein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16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Kennt jemand ein </a:t>
            </a:r>
            <a:r>
              <a:rPr lang="de-DE" dirty="0" err="1"/>
              <a:t>Plug-in</a:t>
            </a:r>
            <a:r>
              <a:rPr lang="de-DE" dirty="0"/>
              <a:t> für </a:t>
            </a:r>
            <a:r>
              <a:rPr lang="de-DE" dirty="0" err="1"/>
              <a:t>Eclipse</a:t>
            </a:r>
            <a:r>
              <a:rPr lang="de-DE" dirty="0"/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Extension für VS Code "Apollo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Übung: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main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resources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projectmgmt.graphqls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http://localhost:5000/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19800548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-Methoden wird eine Instanz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DFE enthält Informationen über den aktuellen Query und die Umgebung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werden noch mehrere Anwendungsfälle dafür sehen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allen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zum Beispiel Zugriff auf Services,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ermöglichen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(Alternative wäre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Injection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arbeiten)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726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oder DI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9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 != Java != C#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"Wie löse ich Problem X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machmal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falsche Frage: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ist es ein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Problem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oder ein Problem der </a:t>
            </a:r>
            <a:r>
              <a:rPr lang="de-DE" sz="2000">
                <a:solidFill>
                  <a:srgbClr val="36544F"/>
                </a:solidFill>
                <a:latin typeface="Source Sans Pro" panose="020B0503030403020204" pitchFamily="34" charset="77"/>
              </a:rPr>
              <a:t>konkreten Implementierung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12615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Mircoservice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9810</Words>
  <Application>Microsoft Macintosh PowerPoint</Application>
  <PresentationFormat>A4-Papier (210 x 297 mm)</PresentationFormat>
  <Paragraphs>1911</Paragraphs>
  <Slides>148</Slides>
  <Notes>51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148</vt:i4>
      </vt:variant>
    </vt:vector>
  </HeadingPairs>
  <TitlesOfParts>
    <vt:vector size="161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W-JAX München | 4. November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http://localhost:5080</vt:lpstr>
      <vt:lpstr>http://localhost:5000</vt:lpstr>
      <vt:lpstr>Beispiel: Intellij IDEA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für Java-Anwendungen</vt:lpstr>
      <vt:lpstr>GraphQL für Java-Anwendungen</vt:lpstr>
      <vt:lpstr>GraphQL für Java-Anwendungen</vt:lpstr>
      <vt:lpstr>Das Schema in graphql-java</vt:lpstr>
      <vt:lpstr>ÜbungEN - Vorbereitung</vt:lpstr>
      <vt:lpstr>ÜbungEN - Vorbereitung</vt:lpstr>
      <vt:lpstr>ÜbungEN - Vorbereitung</vt:lpstr>
      <vt:lpstr>ÜbungEN - Vorbereitung</vt:lpstr>
      <vt:lpstr>ÜbungEN - Vorbereitung</vt:lpstr>
      <vt:lpstr>ÜbungEN - Vorbereitung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DataFetcher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Datenbankzugriffe</vt:lpstr>
      <vt:lpstr>Laufzeitverhalten: Zusammenfassung</vt:lpstr>
      <vt:lpstr>Übung 3: DataFetching optimieren</vt:lpstr>
      <vt:lpstr>Übung 3: DataFetching optimieren</vt:lpstr>
      <vt:lpstr>Übung 3: DataFetching optimieren</vt:lpstr>
      <vt:lpstr>GraphQL-java-tools</vt:lpstr>
      <vt:lpstr>graphql-java-tools</vt:lpstr>
      <vt:lpstr>graphql-java-tools</vt:lpstr>
      <vt:lpstr>graphql-java-tools</vt:lpstr>
      <vt:lpstr>graphql-java-tools</vt:lpstr>
      <vt:lpstr>graphql-java-tools für Spring Boot</vt:lpstr>
      <vt:lpstr>graphql-java-tools für Spring Boot</vt:lpstr>
      <vt:lpstr>Weitere Themen</vt:lpstr>
      <vt:lpstr>Schema Design</vt:lpstr>
      <vt:lpstr>Schema Design</vt:lpstr>
      <vt:lpstr>Schema Design</vt:lpstr>
      <vt:lpstr>Schema Design</vt:lpstr>
      <vt:lpstr>Schema Design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1057</cp:revision>
  <cp:lastPrinted>2019-09-03T13:49:24Z</cp:lastPrinted>
  <dcterms:created xsi:type="dcterms:W3CDTF">2016-03-28T15:59:53Z</dcterms:created>
  <dcterms:modified xsi:type="dcterms:W3CDTF">2019-11-01T08:59:36Z</dcterms:modified>
</cp:coreProperties>
</file>